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9" r:id="rId3"/>
    <p:sldId id="262" r:id="rId4"/>
    <p:sldId id="263"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94" autoAdjust="0"/>
    <p:restoredTop sz="87238" autoAdjust="0"/>
  </p:normalViewPr>
  <p:slideViewPr>
    <p:cSldViewPr>
      <p:cViewPr>
        <p:scale>
          <a:sx n="70" d="100"/>
          <a:sy n="70" d="100"/>
        </p:scale>
        <p:origin x="-48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F84B4A6-E119-4034-ACA8-44B20B07E09F}" type="datetimeFigureOut">
              <a:rPr lang="ar-IQ" smtClean="0"/>
              <a:pPr/>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70E46CD-8C1A-4E79-ABBC-F837DBF6E68E}"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F84B4A6-E119-4034-ACA8-44B20B07E09F}" type="datetimeFigureOut">
              <a:rPr lang="ar-IQ" smtClean="0"/>
              <a:pPr/>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70E46CD-8C1A-4E79-ABBC-F837DBF6E68E}"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F84B4A6-E119-4034-ACA8-44B20B07E09F}" type="datetimeFigureOut">
              <a:rPr lang="ar-IQ" smtClean="0"/>
              <a:pPr/>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70E46CD-8C1A-4E79-ABBC-F837DBF6E68E}"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F84B4A6-E119-4034-ACA8-44B20B07E09F}" type="datetimeFigureOut">
              <a:rPr lang="ar-IQ" smtClean="0"/>
              <a:pPr/>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70E46CD-8C1A-4E79-ABBC-F837DBF6E68E}"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F84B4A6-E119-4034-ACA8-44B20B07E09F}" type="datetimeFigureOut">
              <a:rPr lang="ar-IQ" smtClean="0"/>
              <a:pPr/>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70E46CD-8C1A-4E79-ABBC-F837DBF6E68E}"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F84B4A6-E119-4034-ACA8-44B20B07E09F}" type="datetimeFigureOut">
              <a:rPr lang="ar-IQ" smtClean="0"/>
              <a:pPr/>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70E46CD-8C1A-4E79-ABBC-F837DBF6E68E}"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F84B4A6-E119-4034-ACA8-44B20B07E09F}" type="datetimeFigureOut">
              <a:rPr lang="ar-IQ" smtClean="0"/>
              <a:pPr/>
              <a:t>03/04/1440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70E46CD-8C1A-4E79-ABBC-F837DBF6E68E}"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F84B4A6-E119-4034-ACA8-44B20B07E09F}" type="datetimeFigureOut">
              <a:rPr lang="ar-IQ" smtClean="0"/>
              <a:pPr/>
              <a:t>03/04/1440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70E46CD-8C1A-4E79-ABBC-F837DBF6E68E}"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F84B4A6-E119-4034-ACA8-44B20B07E09F}" type="datetimeFigureOut">
              <a:rPr lang="ar-IQ" smtClean="0"/>
              <a:pPr/>
              <a:t>03/04/1440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70E46CD-8C1A-4E79-ABBC-F837DBF6E68E}"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F84B4A6-E119-4034-ACA8-44B20B07E09F}" type="datetimeFigureOut">
              <a:rPr lang="ar-IQ" smtClean="0"/>
              <a:pPr/>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70E46CD-8C1A-4E79-ABBC-F837DBF6E68E}"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F84B4A6-E119-4034-ACA8-44B20B07E09F}" type="datetimeFigureOut">
              <a:rPr lang="ar-IQ" smtClean="0"/>
              <a:pPr/>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70E46CD-8C1A-4E79-ABBC-F837DBF6E68E}"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F84B4A6-E119-4034-ACA8-44B20B07E09F}" type="datetimeFigureOut">
              <a:rPr lang="ar-IQ" smtClean="0"/>
              <a:pPr/>
              <a:t>03/04/1440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70E46CD-8C1A-4E79-ABBC-F837DBF6E68E}"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57224" y="285728"/>
            <a:ext cx="8035256" cy="1470025"/>
          </a:xfrm>
          <a:solidFill>
            <a:srgbClr val="002060"/>
          </a:solidFill>
        </p:spPr>
        <p:txBody>
          <a:bodyPr>
            <a:normAutofit/>
          </a:bodyPr>
          <a:lstStyle/>
          <a:p>
            <a:pPr lvl="0"/>
            <a:r>
              <a:rPr lang="ar-IQ" sz="3600" b="1" dirty="0" smtClean="0">
                <a:solidFill>
                  <a:srgbClr val="C00000"/>
                </a:solidFill>
              </a:rPr>
              <a:t>2-الاعداد </a:t>
            </a:r>
            <a:r>
              <a:rPr lang="ar-IQ" sz="3600" b="1" dirty="0">
                <a:solidFill>
                  <a:srgbClr val="C00000"/>
                </a:solidFill>
              </a:rPr>
              <a:t>التكنيكي والتكتيكي( المهارى </a:t>
            </a:r>
            <a:r>
              <a:rPr lang="ar-IQ" sz="3600" b="1" dirty="0" err="1">
                <a:solidFill>
                  <a:srgbClr val="C00000"/>
                </a:solidFill>
              </a:rPr>
              <a:t>والخططي</a:t>
            </a:r>
            <a:r>
              <a:rPr lang="ar-IQ" sz="3600" b="1" dirty="0">
                <a:solidFill>
                  <a:srgbClr val="C00000"/>
                </a:solidFill>
              </a:rPr>
              <a:t>)</a:t>
            </a:r>
            <a:endParaRPr lang="en-US" sz="3600" dirty="0">
              <a:solidFill>
                <a:srgbClr val="C00000"/>
              </a:solidFill>
            </a:endParaRPr>
          </a:p>
        </p:txBody>
      </p:sp>
      <p:sp>
        <p:nvSpPr>
          <p:cNvPr id="3" name="عنوان فرعي 2"/>
          <p:cNvSpPr>
            <a:spLocks noGrp="1"/>
          </p:cNvSpPr>
          <p:nvPr>
            <p:ph type="subTitle" idx="1"/>
          </p:nvPr>
        </p:nvSpPr>
        <p:spPr>
          <a:xfrm>
            <a:off x="857224" y="1928802"/>
            <a:ext cx="7715304" cy="4357718"/>
          </a:xfrm>
          <a:solidFill>
            <a:srgbClr val="00B0F0"/>
          </a:solidFill>
        </p:spPr>
        <p:txBody>
          <a:bodyPr>
            <a:normAutofit fontScale="70000" lnSpcReduction="20000"/>
          </a:bodyPr>
          <a:lstStyle/>
          <a:p>
            <a:pPr lvl="0"/>
            <a:r>
              <a:rPr lang="ar-IQ" b="1" dirty="0">
                <a:solidFill>
                  <a:schemeClr val="bg1"/>
                </a:solidFill>
              </a:rPr>
              <a:t>الاعداد </a:t>
            </a:r>
            <a:r>
              <a:rPr lang="ar-IQ" b="1" dirty="0" err="1">
                <a:solidFill>
                  <a:schemeClr val="bg1"/>
                </a:solidFill>
              </a:rPr>
              <a:t>المهاري</a:t>
            </a:r>
            <a:endParaRPr lang="en-US" dirty="0">
              <a:solidFill>
                <a:schemeClr val="bg1"/>
              </a:solidFill>
            </a:endParaRPr>
          </a:p>
          <a:p>
            <a:r>
              <a:rPr lang="ar-IQ" dirty="0">
                <a:solidFill>
                  <a:schemeClr val="bg1"/>
                </a:solidFill>
              </a:rPr>
              <a:t>تهدف عملية الاعداد </a:t>
            </a:r>
            <a:r>
              <a:rPr lang="ar-IQ" dirty="0" err="1">
                <a:solidFill>
                  <a:schemeClr val="bg1"/>
                </a:solidFill>
              </a:rPr>
              <a:t>المهاري</a:t>
            </a:r>
            <a:r>
              <a:rPr lang="ar-IQ" dirty="0">
                <a:solidFill>
                  <a:schemeClr val="bg1"/>
                </a:solidFill>
              </a:rPr>
              <a:t> الى تعلم المهارات الحركية الرياضية التي يستخدمها الفرد اثناء المنافسات الرياضية ومحاولة اتقانها وتثبيتها حتى يتمكن من تحقيق اعلى المستويات الرياضية. وان عملية الاتقان التام للمهارات الحركية من حيث الهدف هو الذي يتأسس عليه الوصول للإنجازات الرياضية العليا فمهما بلغ مستوى الصفات البدنية للفرد الرياضي ومهما اتصف بها لم يحقق النتائج المرجوة مالم يرتبط ذلك كله من خلال الاتقان الجيد للمهرات الرياضية في نوع النشاط الذي يتخصص بها.</a:t>
            </a:r>
            <a:endParaRPr lang="en-US" dirty="0">
              <a:solidFill>
                <a:schemeClr val="bg1"/>
              </a:solidFill>
            </a:endParaRPr>
          </a:p>
          <a:p>
            <a:r>
              <a:rPr lang="ar-IQ" dirty="0">
                <a:solidFill>
                  <a:schemeClr val="bg1"/>
                </a:solidFill>
              </a:rPr>
              <a:t> </a:t>
            </a:r>
            <a:endParaRPr lang="en-US" dirty="0">
              <a:solidFill>
                <a:schemeClr val="bg1"/>
              </a:solidFill>
            </a:endParaRPr>
          </a:p>
          <a:p>
            <a:r>
              <a:rPr lang="ar-IQ" b="1" u="sng" dirty="0">
                <a:solidFill>
                  <a:schemeClr val="bg1"/>
                </a:solidFill>
              </a:rPr>
              <a:t>مراحل الاعداد </a:t>
            </a:r>
            <a:r>
              <a:rPr lang="ar-IQ" b="1" u="sng" dirty="0" err="1">
                <a:solidFill>
                  <a:schemeClr val="bg1"/>
                </a:solidFill>
              </a:rPr>
              <a:t>المهاري</a:t>
            </a:r>
            <a:endParaRPr lang="en-US" dirty="0">
              <a:solidFill>
                <a:schemeClr val="bg1"/>
              </a:solidFill>
            </a:endParaRPr>
          </a:p>
          <a:p>
            <a:r>
              <a:rPr lang="ar-IQ" dirty="0">
                <a:solidFill>
                  <a:schemeClr val="bg1"/>
                </a:solidFill>
              </a:rPr>
              <a:t>تمر عملية الاعداد </a:t>
            </a:r>
            <a:r>
              <a:rPr lang="ar-IQ" dirty="0" err="1">
                <a:solidFill>
                  <a:schemeClr val="bg1"/>
                </a:solidFill>
              </a:rPr>
              <a:t>المهاري</a:t>
            </a:r>
            <a:r>
              <a:rPr lang="ar-IQ" dirty="0">
                <a:solidFill>
                  <a:schemeClr val="bg1"/>
                </a:solidFill>
              </a:rPr>
              <a:t> في ثلاث مراحل اساسية مرتبطة فيما بينها ومكملة الواحدة للأخرى وتتأثر بها وهذه المراحل هي:</a:t>
            </a:r>
            <a:endParaRPr lang="en-US" dirty="0">
              <a:solidFill>
                <a:schemeClr val="bg1"/>
              </a:solidFill>
            </a:endParaRPr>
          </a:p>
          <a:p>
            <a:pPr lvl="0"/>
            <a:r>
              <a:rPr lang="ar-IQ" dirty="0">
                <a:solidFill>
                  <a:schemeClr val="bg1"/>
                </a:solidFill>
              </a:rPr>
              <a:t>مرحلة اكتساب التوافق الاولى للمهارة الحركية.</a:t>
            </a:r>
            <a:endParaRPr lang="en-US" dirty="0">
              <a:solidFill>
                <a:schemeClr val="bg1"/>
              </a:solidFill>
            </a:endParaRPr>
          </a:p>
          <a:p>
            <a:pPr lvl="0"/>
            <a:r>
              <a:rPr lang="ar-IQ" dirty="0">
                <a:solidFill>
                  <a:schemeClr val="bg1"/>
                </a:solidFill>
              </a:rPr>
              <a:t>مرحلة اكتساب التوافق الجيد للمهارة الحركية.</a:t>
            </a:r>
            <a:endParaRPr lang="en-US" dirty="0">
              <a:solidFill>
                <a:schemeClr val="bg1"/>
              </a:solidFill>
            </a:endParaRPr>
          </a:p>
          <a:p>
            <a:pPr lvl="0"/>
            <a:r>
              <a:rPr lang="ar-IQ" dirty="0">
                <a:solidFill>
                  <a:schemeClr val="bg1"/>
                </a:solidFill>
              </a:rPr>
              <a:t>مرحلة اتقان وتثبيت المهارات الحركية.</a:t>
            </a:r>
            <a:endParaRPr lang="en-US" dirty="0">
              <a:solidFill>
                <a:schemeClr val="bg1"/>
              </a:solidFill>
            </a:endParaRPr>
          </a:p>
          <a:p>
            <a:endParaRPr lang="ar-IQ"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11882"/>
          </a:xfrm>
          <a:solidFill>
            <a:srgbClr val="00B0F0"/>
          </a:solidFill>
        </p:spPr>
        <p:style>
          <a:lnRef idx="1">
            <a:schemeClr val="accent2"/>
          </a:lnRef>
          <a:fillRef idx="2">
            <a:schemeClr val="accent2"/>
          </a:fillRef>
          <a:effectRef idx="1">
            <a:schemeClr val="accent2"/>
          </a:effectRef>
          <a:fontRef idx="minor">
            <a:schemeClr val="dk1"/>
          </a:fontRef>
        </p:style>
        <p:txBody>
          <a:bodyPr>
            <a:normAutofit fontScale="90000"/>
          </a:bodyPr>
          <a:lstStyle/>
          <a:p>
            <a:r>
              <a:rPr lang="ar-IQ" sz="2200" b="1" dirty="0"/>
              <a:t>2-الاعداد </a:t>
            </a:r>
            <a:r>
              <a:rPr lang="ar-IQ" sz="2200" b="1" dirty="0" err="1"/>
              <a:t>الخططي</a:t>
            </a:r>
            <a:r>
              <a:rPr lang="ar-IQ" sz="2200" b="1" dirty="0"/>
              <a:t> ( التكتيكي)</a:t>
            </a:r>
            <a:r>
              <a:rPr lang="en-US" sz="2200" dirty="0"/>
              <a:t/>
            </a:r>
            <a:br>
              <a:rPr lang="en-US" sz="2200" dirty="0"/>
            </a:br>
            <a:r>
              <a:rPr lang="ar-IQ" sz="2200" b="1" dirty="0"/>
              <a:t>مفهوم الاعداد </a:t>
            </a:r>
            <a:r>
              <a:rPr lang="ar-IQ" sz="2200" b="1" dirty="0" err="1"/>
              <a:t>الخططي</a:t>
            </a:r>
            <a:r>
              <a:rPr lang="en-US" sz="2200" dirty="0"/>
              <a:t/>
            </a:r>
            <a:br>
              <a:rPr lang="en-US" sz="2200" dirty="0"/>
            </a:br>
            <a:r>
              <a:rPr lang="ar-IQ" sz="2200" dirty="0"/>
              <a:t>      يهدف الاعداد </a:t>
            </a:r>
            <a:r>
              <a:rPr lang="ar-IQ" sz="2200" dirty="0" err="1"/>
              <a:t>الخططي</a:t>
            </a:r>
            <a:r>
              <a:rPr lang="ar-IQ" sz="2200" dirty="0"/>
              <a:t> الى اكتساب الفرد الرياضي المعلومات والمعارف والقدرات </a:t>
            </a:r>
            <a:r>
              <a:rPr lang="ar-IQ" sz="2200" dirty="0" err="1"/>
              <a:t>الخططية</a:t>
            </a:r>
            <a:r>
              <a:rPr lang="ar-IQ" sz="2200" dirty="0"/>
              <a:t>     واتقانها </a:t>
            </a:r>
            <a:r>
              <a:rPr lang="ar-IQ" sz="2200" dirty="0" err="1"/>
              <a:t>با</a:t>
            </a:r>
            <a:r>
              <a:rPr lang="ar-IQ" sz="2200" dirty="0"/>
              <a:t> لقدر الكافي الذي يمكنه من حسن التصرف في مختلف المواقف المتعددة والمتغيرة اثناء المنافسات الرياضية (المباريات) مصطلح الخطة في المجال الرياضي يعني هو التحركات اثناء المباراة او هو فن ادارة او قيادة المباراة الرياضية, اذا يتأسس الاعداد </a:t>
            </a:r>
            <a:r>
              <a:rPr lang="ar-IQ" sz="2200" dirty="0" err="1"/>
              <a:t>الخططي</a:t>
            </a:r>
            <a:r>
              <a:rPr lang="ar-IQ" sz="2200" dirty="0"/>
              <a:t> على الاعداد المهارى لان خطط اللعب ماهي الا عملية الاختيار لمهارة حركية معينة في موقف معين فلذلك نجد انه كلما زادت درجة اتقان الفرد للمهارات الحركية التي يمكن استخدامها في خطط اللعب المختلفة كلما تميز اداء المهارات الحركية بالآلية . وتختلف طبيعة الاعداد </a:t>
            </a:r>
            <a:r>
              <a:rPr lang="ar-IQ" sz="2200" dirty="0" err="1"/>
              <a:t>الخططي</a:t>
            </a:r>
            <a:r>
              <a:rPr lang="ar-IQ" sz="2200" dirty="0"/>
              <a:t> باختلاف نوع النشاط التخصصي للفرد الرياضي لان ما تتميز به هذه الانشطة الرياضية هو وجود منافس يواجه اللاعب مباشرة يحاول بكل ما يستطيع من احباط الاهداف التي ينوي تحقيقها , اذ يذكر بعض المختصين بعلم التدريب الرياضي ان المنافسة الرياضية التي تحدث بين اللاعبين ماهي الا منافسة بين تفكيرين (تفكير اللاعب في مواجهة تفكير المنافس) وخاصة في الألعاب التي يوجد فيها عامل الاحتكاك ويمكن تقسيم خطط اللعب في كثير من انواع الانشطة الرياضية الى ما يلي:-1-خطط هجومية 2- خطط دفاعية 3- خطط تسجيل الارقام .</a:t>
            </a:r>
            <a:r>
              <a:rPr lang="en-US" dirty="0"/>
              <a:t/>
            </a:r>
            <a:br>
              <a:rPr lang="en-US" dirty="0"/>
            </a:br>
            <a:r>
              <a:rPr lang="en-US" dirty="0">
                <a:solidFill>
                  <a:srgbClr val="002060"/>
                </a:solidFill>
              </a:rPr>
              <a:t/>
            </a:r>
            <a:br>
              <a:rPr lang="en-US" dirty="0">
                <a:solidFill>
                  <a:srgbClr val="002060"/>
                </a:solidFill>
              </a:rPr>
            </a:br>
            <a:endParaRPr lang="ar-IQ" dirty="0">
              <a:solidFill>
                <a:srgbClr val="002060"/>
              </a:solidFill>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714348" y="980728"/>
            <a:ext cx="7715304" cy="5591544"/>
          </a:xfrm>
          <a:solidFill>
            <a:srgbClr val="002060"/>
          </a:solidFill>
        </p:spPr>
        <p:txBody>
          <a:bodyPr>
            <a:normAutofit fontScale="70000" lnSpcReduction="20000"/>
          </a:bodyPr>
          <a:lstStyle/>
          <a:p>
            <a:r>
              <a:rPr lang="ar-IQ" dirty="0">
                <a:solidFill>
                  <a:schemeClr val="bg1"/>
                </a:solidFill>
              </a:rPr>
              <a:t>كذلك تشمل عملية الاعداد </a:t>
            </a:r>
            <a:r>
              <a:rPr lang="ar-IQ" dirty="0" err="1">
                <a:solidFill>
                  <a:schemeClr val="bg1"/>
                </a:solidFill>
              </a:rPr>
              <a:t>الخططي</a:t>
            </a:r>
            <a:r>
              <a:rPr lang="ar-IQ" dirty="0">
                <a:solidFill>
                  <a:schemeClr val="bg1"/>
                </a:solidFill>
              </a:rPr>
              <a:t> على المراحل التالية التي ترتبط فيما بينها مكونة وحدة واحدة مثلما ذكرت في الاعداد المهارى وهي:-</a:t>
            </a:r>
            <a:endParaRPr lang="en-US" dirty="0">
              <a:solidFill>
                <a:schemeClr val="bg1"/>
              </a:solidFill>
            </a:endParaRPr>
          </a:p>
          <a:p>
            <a:r>
              <a:rPr lang="ar-IQ" dirty="0">
                <a:solidFill>
                  <a:schemeClr val="bg1"/>
                </a:solidFill>
              </a:rPr>
              <a:t>1-</a:t>
            </a:r>
            <a:r>
              <a:rPr lang="ar-IQ" u="sng" dirty="0">
                <a:solidFill>
                  <a:schemeClr val="bg1"/>
                </a:solidFill>
              </a:rPr>
              <a:t>محاولة اكتساب المعارف والمعلومات </a:t>
            </a:r>
            <a:r>
              <a:rPr lang="ar-IQ" u="sng" dirty="0" err="1">
                <a:solidFill>
                  <a:schemeClr val="bg1"/>
                </a:solidFill>
              </a:rPr>
              <a:t>الخططية</a:t>
            </a:r>
            <a:r>
              <a:rPr lang="ar-IQ" u="sng" dirty="0">
                <a:solidFill>
                  <a:schemeClr val="bg1"/>
                </a:solidFill>
              </a:rPr>
              <a:t>.</a:t>
            </a:r>
            <a:endParaRPr lang="en-US" dirty="0">
              <a:solidFill>
                <a:schemeClr val="bg1"/>
              </a:solidFill>
            </a:endParaRPr>
          </a:p>
          <a:p>
            <a:r>
              <a:rPr lang="ar-IQ" dirty="0">
                <a:solidFill>
                  <a:schemeClr val="bg1"/>
                </a:solidFill>
              </a:rPr>
              <a:t>وفي هذه المرحلة هو لغرض اكتساب الفرد التصورات اللازمة </a:t>
            </a:r>
            <a:r>
              <a:rPr lang="ar-IQ" dirty="0" err="1">
                <a:solidFill>
                  <a:schemeClr val="bg1"/>
                </a:solidFill>
              </a:rPr>
              <a:t>للاداء</a:t>
            </a:r>
            <a:r>
              <a:rPr lang="ar-IQ" dirty="0">
                <a:solidFill>
                  <a:schemeClr val="bg1"/>
                </a:solidFill>
              </a:rPr>
              <a:t> </a:t>
            </a:r>
            <a:r>
              <a:rPr lang="ar-IQ" dirty="0" err="1">
                <a:solidFill>
                  <a:schemeClr val="bg1"/>
                </a:solidFill>
              </a:rPr>
              <a:t>الخططي</a:t>
            </a:r>
            <a:r>
              <a:rPr lang="ar-IQ" dirty="0">
                <a:solidFill>
                  <a:schemeClr val="bg1"/>
                </a:solidFill>
              </a:rPr>
              <a:t> الذي يتأسس عليه اكتساب السلوك الصحيح للرياضي اثناء المنافسة الرياضية من خلال تحسين وتحليل مواقف اللعب المختلفة واختيار الاسلوب الانسب والاسراع في تنفيذ الاداء وهذه تتولد من خلال الشرح والتطبيق والتقويم اثناء الاداء بالتدريب اولا ثم بالمنافسة ثانيا.</a:t>
            </a:r>
            <a:endParaRPr lang="en-US" dirty="0">
              <a:solidFill>
                <a:schemeClr val="bg1"/>
              </a:solidFill>
            </a:endParaRPr>
          </a:p>
          <a:p>
            <a:r>
              <a:rPr lang="ar-IQ" dirty="0">
                <a:solidFill>
                  <a:schemeClr val="bg1"/>
                </a:solidFill>
              </a:rPr>
              <a:t>2-</a:t>
            </a:r>
            <a:r>
              <a:rPr lang="ar-IQ" u="sng" dirty="0">
                <a:solidFill>
                  <a:schemeClr val="bg1"/>
                </a:solidFill>
              </a:rPr>
              <a:t>اكتساب واتقان الاداء </a:t>
            </a:r>
            <a:r>
              <a:rPr lang="ar-IQ" u="sng" dirty="0" err="1">
                <a:solidFill>
                  <a:schemeClr val="bg1"/>
                </a:solidFill>
              </a:rPr>
              <a:t>الخططي</a:t>
            </a:r>
            <a:r>
              <a:rPr lang="ar-IQ" u="sng" dirty="0">
                <a:solidFill>
                  <a:schemeClr val="bg1"/>
                </a:solidFill>
              </a:rPr>
              <a:t>.</a:t>
            </a:r>
            <a:endParaRPr lang="en-US" dirty="0">
              <a:solidFill>
                <a:schemeClr val="bg1"/>
              </a:solidFill>
            </a:endParaRPr>
          </a:p>
          <a:p>
            <a:r>
              <a:rPr lang="ar-IQ" dirty="0">
                <a:solidFill>
                  <a:schemeClr val="bg1"/>
                </a:solidFill>
              </a:rPr>
              <a:t>ان اتقان الرياضي والفريق للأداء </a:t>
            </a:r>
            <a:r>
              <a:rPr lang="ar-IQ" dirty="0" err="1">
                <a:solidFill>
                  <a:schemeClr val="bg1"/>
                </a:solidFill>
              </a:rPr>
              <a:t>الخططي</a:t>
            </a:r>
            <a:r>
              <a:rPr lang="ar-IQ" dirty="0">
                <a:solidFill>
                  <a:schemeClr val="bg1"/>
                </a:solidFill>
              </a:rPr>
              <a:t> الصحيح يعتبر الاساس المهم للمستوى الرياضي المتقدم وبهذه المرحلة يجب العناية </a:t>
            </a:r>
            <a:r>
              <a:rPr lang="ar-IQ" dirty="0" err="1">
                <a:solidFill>
                  <a:schemeClr val="bg1"/>
                </a:solidFill>
              </a:rPr>
              <a:t>باداء</a:t>
            </a:r>
            <a:r>
              <a:rPr lang="ar-IQ" dirty="0">
                <a:solidFill>
                  <a:schemeClr val="bg1"/>
                </a:solidFill>
              </a:rPr>
              <a:t> نموذج يوضح الطريقة والاسلوب </a:t>
            </a:r>
            <a:r>
              <a:rPr lang="ar-IQ" dirty="0" err="1">
                <a:solidFill>
                  <a:schemeClr val="bg1"/>
                </a:solidFill>
              </a:rPr>
              <a:t>للاداء</a:t>
            </a:r>
            <a:r>
              <a:rPr lang="ar-IQ" dirty="0">
                <a:solidFill>
                  <a:schemeClr val="bg1"/>
                </a:solidFill>
              </a:rPr>
              <a:t> مع ارتباطه بالوضوح والشرح ثم بعد ذلك يتم الممارسة العملية للاعب اي يكون الاداء في البداية تحت ظروف سهلة ثم تزداد الظرف تعقيدا من خلال المواقف المتغيرة  </a:t>
            </a:r>
            <a:endParaRPr lang="en-US" dirty="0">
              <a:solidFill>
                <a:schemeClr val="bg1"/>
              </a:solidFill>
            </a:endParaRPr>
          </a:p>
          <a:p>
            <a:r>
              <a:rPr lang="ar-IQ" dirty="0">
                <a:solidFill>
                  <a:schemeClr val="bg1"/>
                </a:solidFill>
              </a:rPr>
              <a:t> 3--</a:t>
            </a:r>
            <a:r>
              <a:rPr lang="ar-IQ" u="sng" dirty="0">
                <a:solidFill>
                  <a:schemeClr val="bg1"/>
                </a:solidFill>
              </a:rPr>
              <a:t>مرحلة تنمية وتطوير قدراته.</a:t>
            </a:r>
            <a:endParaRPr lang="en-US" dirty="0">
              <a:solidFill>
                <a:schemeClr val="bg1"/>
              </a:solidFill>
            </a:endParaRPr>
          </a:p>
          <a:p>
            <a:r>
              <a:rPr lang="ar-IQ" dirty="0">
                <a:solidFill>
                  <a:schemeClr val="bg1"/>
                </a:solidFill>
              </a:rPr>
              <a:t>في هذه المرحلة يتم تعلم اختيار نوع معين من الاداء </a:t>
            </a:r>
            <a:r>
              <a:rPr lang="ar-IQ" dirty="0" err="1">
                <a:solidFill>
                  <a:schemeClr val="bg1"/>
                </a:solidFill>
              </a:rPr>
              <a:t>الخططي</a:t>
            </a:r>
            <a:r>
              <a:rPr lang="ar-IQ" dirty="0">
                <a:solidFill>
                  <a:schemeClr val="bg1"/>
                </a:solidFill>
              </a:rPr>
              <a:t> المناسب لبض مواقف اللعب المتغيرة وكذلك بعدها يقوم المدرب باشراك اللاعب في المنافسات التدريبية من خلال اشراكه مع منافسين اعلى من مستواه.</a:t>
            </a:r>
            <a:endParaRPr lang="en-US" dirty="0">
              <a:solidFill>
                <a:schemeClr val="bg1"/>
              </a:solidFill>
            </a:endParaRPr>
          </a:p>
          <a:p>
            <a:endParaRPr lang="ar-IQ" dirty="0"/>
          </a:p>
        </p:txBody>
      </p:sp>
      <p:sp>
        <p:nvSpPr>
          <p:cNvPr id="4" name="عنوان 3"/>
          <p:cNvSpPr>
            <a:spLocks noGrp="1"/>
          </p:cNvSpPr>
          <p:nvPr>
            <p:ph type="ctrTitle"/>
          </p:nvPr>
        </p:nvSpPr>
        <p:spPr/>
        <p:txBody>
          <a:bodyPr/>
          <a:lstStyle/>
          <a:p>
            <a:endParaRPr lang="ar-IQ"/>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764704"/>
            <a:ext cx="7772400" cy="5591544"/>
          </a:xfrm>
          <a:solidFill>
            <a:srgbClr val="002060"/>
          </a:solidFill>
        </p:spPr>
        <p:txBody>
          <a:bodyPr>
            <a:normAutofit/>
          </a:bodyPr>
          <a:lstStyle/>
          <a:p>
            <a:r>
              <a:rPr lang="ar-IQ" sz="2800" b="1" dirty="0" smtClean="0">
                <a:solidFill>
                  <a:srgbClr val="C00000"/>
                </a:solidFill>
              </a:rPr>
              <a:t>3- الاعداد العقلي والنفسي</a:t>
            </a:r>
            <a:r>
              <a:rPr lang="ar-IQ" sz="2400" b="1" dirty="0" smtClean="0">
                <a:solidFill>
                  <a:schemeClr val="bg1"/>
                </a:solidFill>
              </a:rPr>
              <a:t/>
            </a:r>
            <a:br>
              <a:rPr lang="ar-IQ" sz="2400" b="1" dirty="0" smtClean="0">
                <a:solidFill>
                  <a:schemeClr val="bg1"/>
                </a:solidFill>
              </a:rPr>
            </a:br>
            <a:r>
              <a:rPr lang="ar-IQ" sz="2400" b="1" dirty="0" smtClean="0">
                <a:solidFill>
                  <a:schemeClr val="bg1"/>
                </a:solidFill>
              </a:rPr>
              <a:t>مفهومه </a:t>
            </a:r>
            <a:r>
              <a:rPr lang="ar-IQ" sz="2400" dirty="0">
                <a:solidFill>
                  <a:schemeClr val="bg1"/>
                </a:solidFill>
              </a:rPr>
              <a:t>تطلب ان عملية الاعداد النفسي والعقلي مهم جدا من خلال تعلم السلوك </a:t>
            </a:r>
            <a:r>
              <a:rPr lang="ar-IQ" sz="2400" dirty="0" err="1">
                <a:solidFill>
                  <a:schemeClr val="bg1"/>
                </a:solidFill>
              </a:rPr>
              <a:t>الخططي</a:t>
            </a:r>
            <a:r>
              <a:rPr lang="ar-IQ" sz="2400" dirty="0">
                <a:solidFill>
                  <a:schemeClr val="bg1"/>
                </a:solidFill>
              </a:rPr>
              <a:t> واتقانه </a:t>
            </a:r>
            <a:r>
              <a:rPr lang="ar-IQ" sz="2400" dirty="0" err="1">
                <a:solidFill>
                  <a:schemeClr val="bg1"/>
                </a:solidFill>
              </a:rPr>
              <a:t>لايتطلب</a:t>
            </a:r>
            <a:r>
              <a:rPr lang="ar-IQ" sz="2400" dirty="0">
                <a:solidFill>
                  <a:schemeClr val="bg1"/>
                </a:solidFill>
              </a:rPr>
              <a:t> من الفرد تكوين انماط سلوكية جامدة بل يتطلب قيام الفرد على تغيير سلوكه </a:t>
            </a:r>
            <a:r>
              <a:rPr lang="ar-IQ" sz="2400" dirty="0" err="1">
                <a:solidFill>
                  <a:schemeClr val="bg1"/>
                </a:solidFill>
              </a:rPr>
              <a:t>وتعديلة</a:t>
            </a:r>
            <a:r>
              <a:rPr lang="ar-IQ" sz="2400" dirty="0">
                <a:solidFill>
                  <a:schemeClr val="bg1"/>
                </a:solidFill>
              </a:rPr>
              <a:t> وفقا لمواقف اللعب المتغيرة اثناء المنافسة الرياضية, فلذلك ينبغي العمل على تطوير الجانب الخلقي والنفسي للرياضي التي تسمح للفرد بسرعة ادراك مواقف اللعب المختلفة بالتالي السرعة في عملية استرجاع واستدعاء الخبرات السابقة التي تعرض اليها وان تسمح بسرعة التصور والتوقع على </a:t>
            </a:r>
            <a:r>
              <a:rPr lang="ar-IQ" sz="2400" dirty="0" err="1">
                <a:solidFill>
                  <a:schemeClr val="bg1"/>
                </a:solidFill>
              </a:rPr>
              <a:t>ماينوي</a:t>
            </a:r>
            <a:r>
              <a:rPr lang="ar-IQ" sz="2400" dirty="0">
                <a:solidFill>
                  <a:schemeClr val="bg1"/>
                </a:solidFill>
              </a:rPr>
              <a:t> المنافس من القيام به كي يستطيع ابداء الحكم على الموقف بما يضمن الاستجابة السريعة هذه المرحلة </a:t>
            </a:r>
            <a:r>
              <a:rPr lang="ar-IQ" sz="2400" dirty="0" err="1">
                <a:solidFill>
                  <a:schemeClr val="bg1"/>
                </a:solidFill>
              </a:rPr>
              <a:t>تتاسس</a:t>
            </a:r>
            <a:r>
              <a:rPr lang="ar-IQ" sz="2400" dirty="0">
                <a:solidFill>
                  <a:schemeClr val="bg1"/>
                </a:solidFill>
              </a:rPr>
              <a:t> من خلال مدى امتلاك الفرد من معلومات وخبرات سابقة حركية مركبة او فردية او </a:t>
            </a:r>
            <a:r>
              <a:rPr lang="ar-IQ" sz="2400" dirty="0" err="1">
                <a:solidFill>
                  <a:schemeClr val="bg1"/>
                </a:solidFill>
              </a:rPr>
              <a:t>خططية</a:t>
            </a:r>
            <a:r>
              <a:rPr lang="ar-IQ" sz="2400" dirty="0">
                <a:solidFill>
                  <a:schemeClr val="bg1"/>
                </a:solidFill>
              </a:rPr>
              <a:t> اكتسبها اثناء عملية التعلم والتدريب اذ هنا على المدرب ان ينمي القدرات العقلية لدى اللاعب ما يعرف اليوم (التفكير </a:t>
            </a:r>
            <a:r>
              <a:rPr lang="ar-IQ" sz="2400" dirty="0" err="1">
                <a:solidFill>
                  <a:schemeClr val="bg1"/>
                </a:solidFill>
              </a:rPr>
              <a:t>الخططي</a:t>
            </a:r>
            <a:r>
              <a:rPr lang="ar-IQ" sz="2400" dirty="0">
                <a:solidFill>
                  <a:schemeClr val="bg1"/>
                </a:solidFill>
              </a:rPr>
              <a:t>)</a:t>
            </a:r>
            <a:r>
              <a:rPr lang="en-US" sz="2400" dirty="0"/>
              <a:t/>
            </a:r>
            <a:br>
              <a:rPr lang="en-US" sz="2400" dirty="0"/>
            </a:br>
            <a:endParaRPr lang="en-US" sz="2400" dirty="0"/>
          </a:p>
        </p:txBody>
      </p:sp>
    </p:spTree>
  </p:cSld>
  <p:clrMapOvr>
    <a:masterClrMapping/>
  </p:clrMapOvr>
  <p:transition>
    <p:newsflash/>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195</TotalTime>
  <Words>267</Words>
  <Application>Microsoft Office PowerPoint</Application>
  <PresentationFormat>عرض على الشاشة (3:4)‏</PresentationFormat>
  <Paragraphs>18</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2-الاعداد التكنيكي والتكتيكي( المهارى والخططي)</vt:lpstr>
      <vt:lpstr>2-الاعداد الخططي ( التكتيكي) مفهوم الاعداد الخططي       يهدف الاعداد الخططي الى اكتساب الفرد الرياضي المعلومات والمعارف والقدرات الخططية     واتقانها با لقدر الكافي الذي يمكنه من حسن التصرف في مختلف المواقف المتعددة والمتغيرة اثناء المنافسات الرياضية (المباريات) مصطلح الخطة في المجال الرياضي يعني هو التحركات اثناء المباراة او هو فن ادارة او قيادة المباراة الرياضية, اذا يتأسس الاعداد الخططي على الاعداد المهارى لان خطط اللعب ماهي الا عملية الاختيار لمهارة حركية معينة في موقف معين فلذلك نجد انه كلما زادت درجة اتقان الفرد للمهارات الحركية التي يمكن استخدامها في خطط اللعب المختلفة كلما تميز اداء المهارات الحركية بالآلية . وتختلف طبيعة الاعداد الخططي باختلاف نوع النشاط التخصصي للفرد الرياضي لان ما تتميز به هذه الانشطة الرياضية هو وجود منافس يواجه اللاعب مباشرة يحاول بكل ما يستطيع من احباط الاهداف التي ينوي تحقيقها , اذ يذكر بعض المختصين بعلم التدريب الرياضي ان المنافسة الرياضية التي تحدث بين اللاعبين ماهي الا منافسة بين تفكيرين (تفكير اللاعب في مواجهة تفكير المنافس) وخاصة في الألعاب التي يوجد فيها عامل الاحتكاك ويمكن تقسيم خطط اللعب في كثير من انواع الانشطة الرياضية الى ما يلي:-1-خطط هجومية 2- خطط دفاعية 3- خطط تسجيل الارقام .  </vt:lpstr>
      <vt:lpstr>عرض تقديمي في PowerPoint</vt:lpstr>
      <vt:lpstr>3- الاعداد العقلي والنفسي مفهومه تطلب ان عملية الاعداد النفسي والعقلي مهم جدا من خلال تعلم السلوك الخططي واتقانه لايتطلب من الفرد تكوين انماط سلوكية جامدة بل يتطلب قيام الفرد على تغيير سلوكه وتعديلة وفقا لمواقف اللعب المتغيرة اثناء المنافسة الرياضية, فلذلك ينبغي العمل على تطوير الجانب الخلقي والنفسي للرياضي التي تسمح للفرد بسرعة ادراك مواقف اللعب المختلفة بالتالي السرعة في عملية استرجاع واستدعاء الخبرات السابقة التي تعرض اليها وان تسمح بسرعة التصور والتوقع على ماينوي المنافس من القيام به كي يستطيع ابداء الحكم على الموقف بما يضمن الاستجابة السريعة هذه المرحلة تتاسس من خلال مدى امتلاك الفرد من معلومات وخبرات سابقة حركية مركبة او فردية او خططية اكتسبها اثناء عملية التعلم والتدريب اذ هنا على المدرب ان ينمي القدرات العقلية لدى اللاعب ما يعرف اليوم (التفكير الخططي) </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هيكل وشروط الانجاز الرياضي</dc:title>
  <dc:creator>admin</dc:creator>
  <cp:lastModifiedBy>Dr. Adel</cp:lastModifiedBy>
  <cp:revision>35</cp:revision>
  <dcterms:created xsi:type="dcterms:W3CDTF">2015-12-20T20:42:09Z</dcterms:created>
  <dcterms:modified xsi:type="dcterms:W3CDTF">2018-12-11T07:13:20Z</dcterms:modified>
</cp:coreProperties>
</file>